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485" r:id="rId2"/>
    <p:sldId id="583" r:id="rId3"/>
    <p:sldId id="605" r:id="rId4"/>
    <p:sldId id="601" r:id="rId5"/>
    <p:sldId id="602" r:id="rId6"/>
    <p:sldId id="603" r:id="rId7"/>
    <p:sldId id="604" r:id="rId8"/>
    <p:sldId id="606" r:id="rId9"/>
    <p:sldId id="598" r:id="rId10"/>
  </p:sldIdLst>
  <p:sldSz cx="9144000" cy="6858000" type="screen4x3"/>
  <p:notesSz cx="6699250" cy="9836150"/>
  <p:custDataLst>
    <p:tags r:id="rId13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1382">
          <p15:clr>
            <a:srgbClr val="A4A3A4"/>
          </p15:clr>
        </p15:guide>
        <p15:guide id="3" pos="213">
          <p15:clr>
            <a:srgbClr val="A4A3A4"/>
          </p15:clr>
        </p15:guide>
        <p15:guide id="4" pos="55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2938" autoAdjust="0"/>
  </p:normalViewPr>
  <p:slideViewPr>
    <p:cSldViewPr snapToGrid="0">
      <p:cViewPr varScale="1">
        <p:scale>
          <a:sx n="107" d="100"/>
          <a:sy n="107" d="100"/>
        </p:scale>
        <p:origin x="1758" y="114"/>
      </p:cViewPr>
      <p:guideLst>
        <p:guide orient="horz" pos="4319"/>
        <p:guide orient="horz" pos="1382"/>
        <p:guide pos="213"/>
        <p:guide pos="55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fld id="{F555BC69-FC96-4D62-BCC7-9CCCFFE53B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4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fld id="{16D26705-A367-4000-953F-A1EDF79B0D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9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B3F68-9E42-42BF-BB0D-7DC2DB99C144}" type="slidenum">
              <a:rPr lang="en-GB"/>
              <a:pPr/>
              <a:t>1</a:t>
            </a:fld>
            <a:endParaRPr lang="en-GB"/>
          </a:p>
        </p:txBody>
      </p:sp>
      <p:sp>
        <p:nvSpPr>
          <p:cNvPr id="73421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</p:spPr>
        <p:txBody>
          <a:bodyPr lIns="89384" tIns="44694" rIns="89384" bIns="44694"/>
          <a:lstStyle/>
          <a:p>
            <a:endParaRPr lang="en-GB"/>
          </a:p>
        </p:txBody>
      </p:sp>
      <p:sp>
        <p:nvSpPr>
          <p:cNvPr id="734211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1102984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2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4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3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4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4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8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5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4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6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59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7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6276E-13AC-4930-A57E-EA74EBADE46E}" type="slidenum">
              <a:rPr lang="en-GB"/>
              <a:pPr/>
              <a:t>8</a:t>
            </a:fld>
            <a:endParaRPr lang="en-GB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ln/>
        </p:spPr>
        <p:txBody>
          <a:bodyPr lIns="89384" tIns="44694" rIns="89384" bIns="446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0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CB2A9-F723-4187-A5C6-9C8309427EBB}" type="slidenum">
              <a:rPr lang="en-GB"/>
              <a:pPr/>
              <a:t>9</a:t>
            </a:fld>
            <a:endParaRPr lang="en-GB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44525" y="1154113"/>
            <a:ext cx="7489825" cy="1152525"/>
          </a:xfrm>
        </p:spPr>
        <p:txBody>
          <a:bodyPr lIns="91440" rIns="91440"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4525" y="2305050"/>
            <a:ext cx="7497763" cy="904875"/>
          </a:xfrm>
        </p:spPr>
        <p:txBody>
          <a:bodyPr lIns="91440" rIns="91440"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text styles</a:t>
            </a:r>
          </a:p>
        </p:txBody>
      </p:sp>
      <p:pic>
        <p:nvPicPr>
          <p:cNvPr id="1045519" name="Picture 15" descr="Unbenannt-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2887663"/>
            <a:ext cx="1381125" cy="2136775"/>
          </a:xfrm>
          <a:prstGeom prst="rect">
            <a:avLst/>
          </a:prstGeom>
          <a:noFill/>
        </p:spPr>
      </p:pic>
      <p:pic>
        <p:nvPicPr>
          <p:cNvPr id="1045523" name="Picture 19" descr="PP small"/>
          <p:cNvPicPr>
            <a:picLocks noChangeAspect="1" noChangeArrowheads="1"/>
          </p:cNvPicPr>
          <p:nvPr userDrawn="1"/>
        </p:nvPicPr>
        <p:blipFill>
          <a:blip r:embed="rId4" cstate="print"/>
          <a:srcRect b="34532"/>
          <a:stretch>
            <a:fillRect/>
          </a:stretch>
        </p:blipFill>
        <p:spPr bwMode="auto">
          <a:xfrm>
            <a:off x="6432550" y="6191250"/>
            <a:ext cx="2419350" cy="3032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1950" y="66675"/>
            <a:ext cx="2132013" cy="55991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4325" y="66675"/>
            <a:ext cx="6245225" cy="55991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9088" y="1636713"/>
            <a:ext cx="4186237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7725" y="1636713"/>
            <a:ext cx="4186238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66675"/>
            <a:ext cx="62976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636713"/>
            <a:ext cx="85248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225" y="6408738"/>
            <a:ext cx="2762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Website Security - CYBER GATES</a:t>
            </a:r>
            <a:endParaRPr lang="de-DE"/>
          </a:p>
        </p:txBody>
      </p:sp>
      <p:pic>
        <p:nvPicPr>
          <p:cNvPr id="1044497" name="Picture 17" descr="PP small"/>
          <p:cNvPicPr>
            <a:picLocks noChangeAspect="1" noChangeArrowheads="1"/>
          </p:cNvPicPr>
          <p:nvPr userDrawn="1"/>
        </p:nvPicPr>
        <p:blipFill>
          <a:blip r:embed="rId14" cstate="print"/>
          <a:srcRect b="34532"/>
          <a:stretch>
            <a:fillRect/>
          </a:stretch>
        </p:blipFill>
        <p:spPr bwMode="auto">
          <a:xfrm>
            <a:off x="6432550" y="6191250"/>
            <a:ext cx="2419350" cy="3032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ipe dir="r"/>
  </p:transition>
  <p:hf sldNum="0" hdr="0" dt="0"/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fontAlgn="base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fontAlgn="base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68350" indent="-204788" algn="l" rtl="0" fontAlgn="base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10509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://zone-h.org/stats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hyperlink" Target="http://www.networkworld.com/article/2171424/data-breach/gartner--cloud-based-security-as-a-service-set-to-take-off.html" TargetMode="Externa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9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44525" y="1154113"/>
            <a:ext cx="7489825" cy="2637958"/>
          </a:xfrm>
        </p:spPr>
        <p:txBody>
          <a:bodyPr/>
          <a:lstStyle/>
          <a:p>
            <a:r>
              <a:rPr lang="en-US" sz="5400" b="0" dirty="0">
                <a:latin typeface="Courier New" pitchFamily="49" charset="0"/>
                <a:cs typeface="Courier New" pitchFamily="49" charset="0"/>
              </a:rPr>
              <a:t>What is the </a:t>
            </a:r>
            <a:r>
              <a:rPr lang="en-US" sz="6000" dirty="0">
                <a:solidFill>
                  <a:schemeClr val="accent4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CYBERSECURITY</a:t>
            </a:r>
            <a:r>
              <a:rPr lang="en-US" sz="5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400" b="0" dirty="0">
                <a:latin typeface="Courier New" pitchFamily="49" charset="0"/>
                <a:cs typeface="Courier New" pitchFamily="49" charset="0"/>
              </a:rPr>
              <a:t>plan for tomorrow?</a:t>
            </a:r>
            <a:endParaRPr lang="de-DE" sz="54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15"/>
          <p:cNvSpPr txBox="1">
            <a:spLocks noChangeArrowheads="1"/>
          </p:cNvSpPr>
          <p:nvPr/>
        </p:nvSpPr>
        <p:spPr bwMode="auto">
          <a:xfrm>
            <a:off x="247827" y="5991225"/>
            <a:ext cx="5570267" cy="84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sz="12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Copyright 2016 © CYBER GATES</a:t>
            </a:r>
          </a:p>
        </p:txBody>
      </p:sp>
      <p:pic>
        <p:nvPicPr>
          <p:cNvPr id="12" name="Picture 12" descr="Unbenann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2988" y="1592263"/>
            <a:ext cx="1381125" cy="2136775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705" y="3881035"/>
            <a:ext cx="3695016" cy="369501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Focusing on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Internet Security</a:t>
            </a:r>
            <a:endParaRPr lang="de-DE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2" b="1122"/>
          <a:stretch/>
        </p:blipFill>
        <p:spPr>
          <a:xfrm>
            <a:off x="4538739" y="1928178"/>
            <a:ext cx="4605261" cy="4480560"/>
          </a:xfrm>
          <a:prstGeom prst="rect">
            <a:avLst/>
          </a:prstGeom>
        </p:spPr>
      </p:pic>
      <p:sp>
        <p:nvSpPr>
          <p:cNvPr id="25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-33186" y="3122542"/>
            <a:ext cx="4719256" cy="83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/>
            <a:r>
              <a:rPr lang="en-US" sz="2400" dirty="0">
                <a:solidFill>
                  <a:schemeClr val="accent4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What happens in an</a:t>
            </a:r>
          </a:p>
          <a:p>
            <a:pPr algn="ctr" defTabSz="801688"/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INTERNET MINUTE?</a:t>
            </a:r>
            <a:endParaRPr lang="de-DE" sz="3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Attacks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Statistics</a:t>
            </a:r>
            <a:endParaRPr lang="de-DE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71" y="2879185"/>
            <a:ext cx="4973231" cy="3315487"/>
          </a:xfrm>
          <a:prstGeom prst="rect">
            <a:avLst/>
          </a:prstGeom>
        </p:spPr>
      </p:pic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-70499" y="3854641"/>
            <a:ext cx="4167370" cy="2736924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92087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1400" b="1" kern="0" dirty="0">
                <a:latin typeface="Courier New" pitchFamily="49" charset="0"/>
                <a:cs typeface="Courier New" pitchFamily="49" charset="0"/>
              </a:rPr>
              <a:t>Over 5000 hacked websites 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for the last 5 years.</a:t>
            </a:r>
          </a:p>
          <a:p>
            <a:pPr marL="192087" lvl="1" indent="0" eaLnBrk="1" fontAlgn="auto" hangingPunct="1">
              <a:spcAft>
                <a:spcPts val="0"/>
              </a:spcAft>
              <a:buNone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Top attacks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Jan 2011 (379)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Jul 2012 (364)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Feb 2013 (275)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Feb 2014 (359)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Apr 2015 (129)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23848" y="1695392"/>
            <a:ext cx="62203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Attacks 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around the Worldwide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37077" y="2096280"/>
            <a:ext cx="6574861" cy="809800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Over </a:t>
            </a:r>
            <a:r>
              <a:rPr lang="en-US" sz="1400" b="1" kern="0" dirty="0">
                <a:latin typeface="Courier New" pitchFamily="49" charset="0"/>
                <a:cs typeface="Courier New" pitchFamily="49" charset="0"/>
              </a:rPr>
              <a:t>1 Billion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active </a:t>
            </a:r>
            <a:r>
              <a:rPr lang="en-US" sz="1400" b="1" kern="0" dirty="0">
                <a:latin typeface="Courier New" pitchFamily="49" charset="0"/>
                <a:cs typeface="Courier New" pitchFamily="49" charset="0"/>
              </a:rPr>
              <a:t>websites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(NetCraft </a:t>
            </a:r>
            <a:r>
              <a:rPr lang="en-US" sz="1400" kern="0" dirty="0">
                <a:latin typeface="Courier New" pitchFamily="49" charset="0"/>
                <a:cs typeface="Courier New" pitchFamily="49" charset="0"/>
                <a:hlinkClick r:id="rId6"/>
              </a:rPr>
              <a:t>reports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Over </a:t>
            </a:r>
            <a:r>
              <a:rPr lang="en-US" sz="1400" b="1" kern="0" dirty="0">
                <a:latin typeface="Courier New" pitchFamily="49" charset="0"/>
                <a:cs typeface="Courier New" pitchFamily="49" charset="0"/>
              </a:rPr>
              <a:t>1 Million hacked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websites / </a:t>
            </a:r>
            <a:r>
              <a:rPr lang="en-US" sz="1400" b="1" kern="0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(Zone-H </a:t>
            </a:r>
            <a:r>
              <a:rPr lang="en-US" sz="1400" kern="0" dirty="0">
                <a:latin typeface="Courier New" pitchFamily="49" charset="0"/>
                <a:cs typeface="Courier New" pitchFamily="49" charset="0"/>
                <a:hlinkClick r:id="rId7"/>
              </a:rPr>
              <a:t>reports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14313" y="3417594"/>
            <a:ext cx="62203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Attacks 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 Armenia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30743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Attack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 Methods</a:t>
            </a:r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>
            <a:off x="323848" y="1589088"/>
            <a:ext cx="3265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Top threads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278" y="2079626"/>
            <a:ext cx="5818619" cy="3879079"/>
          </a:xfrm>
          <a:prstGeom prst="rect">
            <a:avLst/>
          </a:prstGeom>
        </p:spPr>
      </p:pic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59109" y="2079626"/>
            <a:ext cx="3168184" cy="4329112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Cross-site Scriptiong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(43%)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Information Leakage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(11%)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Content Spoofing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(13%)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Cross-site Request Forgery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(7%)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SQL Injection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(5%)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Brute Force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(3%)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Insufficient Transport Layer Protection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(3%)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Insufficient Authorization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(3%)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1400" b="1" kern="0" dirty="0">
                <a:latin typeface="Courier New" pitchFamily="49" charset="0"/>
                <a:cs typeface="Courier New" pitchFamily="49" charset="0"/>
              </a:rPr>
              <a:t>Other</a:t>
            </a:r>
            <a:r>
              <a:rPr lang="de-DE" sz="1400" kern="0" dirty="0">
                <a:latin typeface="Courier New" pitchFamily="49" charset="0"/>
                <a:cs typeface="Courier New" pitchFamily="49" charset="0"/>
              </a:rPr>
              <a:t> (12%)</a:t>
            </a: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689652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Target websites of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mass attacks</a:t>
            </a:r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>
            <a:off x="323848" y="1589088"/>
            <a:ext cx="814503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Top 5 categories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319087" y="2079626"/>
            <a:ext cx="8149795" cy="4329112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Websites that use same CMS (WordPress, Joomla, etc.)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Websites built by the same developer(s)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Websites that use same technology, library or certain component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Websites hosted by the same Hosting Provider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Websites of agencies/companies working in the same industry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628591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66675"/>
            <a:ext cx="8154557" cy="600075"/>
          </a:xfrm>
        </p:spPr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Target websites of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targeted attacks</a:t>
            </a:r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>
            <a:off x="323848" y="1589088"/>
            <a:ext cx="814503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Top 5 categories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319087" y="2079626"/>
            <a:ext cx="8149795" cy="4329112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Online banks and financial institutions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Cloud services (dropbox, gmail, iCloud, etc.)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Government agencies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Hosting Providers and ISPs (Internet Service Provider)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Small outdated websites that are easy to hack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930592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66675"/>
            <a:ext cx="8154557" cy="600075"/>
          </a:xfrm>
        </p:spPr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Plan A: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fixing the problem</a:t>
            </a:r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>
            <a:off x="323848" y="1589088"/>
            <a:ext cx="814503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Reactive approaches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319087" y="2079626"/>
            <a:ext cx="8149795" cy="4329112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Computer Emergency Response Team (CERT)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E-mail notifications about an incident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Online support (SIP calls)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Support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Investigation (Digital Forensics)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Consultancy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4884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66675"/>
            <a:ext cx="8154557" cy="600075"/>
          </a:xfrm>
        </p:spPr>
        <p:txBody>
          <a:bodyPr/>
          <a:lstStyle/>
          <a:p>
            <a:r>
              <a:rPr lang="de-DE" sz="2400" b="0" dirty="0">
                <a:latin typeface="Courier New" pitchFamily="49" charset="0"/>
                <a:cs typeface="Courier New" pitchFamily="49" charset="0"/>
              </a:rPr>
              <a:t>Plan B: </a:t>
            </a:r>
            <a:r>
              <a:rPr lang="de-DE" sz="2400" dirty="0">
                <a:latin typeface="Courier New" pitchFamily="49" charset="0"/>
                <a:cs typeface="Courier New" pitchFamily="49" charset="0"/>
              </a:rPr>
              <a:t>avoiding the problem</a:t>
            </a:r>
          </a:p>
        </p:txBody>
      </p:sp>
      <p:sp>
        <p:nvSpPr>
          <p:cNvPr id="1051662" name="Rectangle 14"/>
          <p:cNvSpPr>
            <a:spLocks noChangeArrowheads="1"/>
          </p:cNvSpPr>
          <p:nvPr/>
        </p:nvSpPr>
        <p:spPr bwMode="auto">
          <a:xfrm>
            <a:off x="323848" y="1589088"/>
            <a:ext cx="814503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Proactive approaches</a:t>
            </a:r>
            <a:endParaRPr lang="de-DE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10"/>
          <p:cNvSpPr txBox="1">
            <a:spLocks noChangeArrowheads="1"/>
          </p:cNvSpPr>
          <p:nvPr/>
        </p:nvSpPr>
        <p:spPr>
          <a:xfrm>
            <a:off x="319087" y="2079626"/>
            <a:ext cx="8149795" cy="4329112"/>
          </a:xfrm>
          <a:prstGeom prst="rect">
            <a:avLst/>
          </a:prstGeom>
        </p:spPr>
        <p:txBody>
          <a:bodyPr/>
          <a:lstStyle>
            <a:lvl1pPr marL="190500" indent="-1905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768350" indent="-204788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509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5pPr>
            <a:lvl6pPr marL="15081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19653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24225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2879725" indent="-168275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Testing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Network/Host Vulnerability Assessment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Penetration Testing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Source Code Auditing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Protecting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Training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Corporate trainings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sz="2400" kern="0" dirty="0">
                <a:latin typeface="Courier New" pitchFamily="49" charset="0"/>
                <a:cs typeface="Courier New" pitchFamily="49" charset="0"/>
              </a:rPr>
              <a:t>University programs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276223" y="6408738"/>
            <a:ext cx="8568674" cy="2476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WWW.CYBERGATES.ORG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975143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Courier New" pitchFamily="49" charset="0"/>
                <a:cs typeface="Courier New" pitchFamily="49" charset="0"/>
              </a:rPr>
              <a:t>CYBER GATES</a:t>
            </a:r>
          </a:p>
        </p:txBody>
      </p:sp>
      <p:sp>
        <p:nvSpPr>
          <p:cNvPr id="10475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19088" y="2079625"/>
            <a:ext cx="8515350" cy="3725751"/>
          </a:xfrm>
        </p:spPr>
        <p:txBody>
          <a:bodyPr/>
          <a:lstStyle/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Corporate website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www.cybergates.org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Company profile on Twitter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www.twitter.com/CyberGatesLLC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Company fan page on Facebook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www.facebook.com/Cyber.Gates.page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Company profile on LinkedIn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www.linkedin.com/company/CyberGates-LLC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Company channel on Vimeo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www.vimeo.com/CyberGates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Company channel on YouTube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www.youtube.com/TheCyberGates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47556" name="Rectangle 4"/>
          <p:cNvSpPr>
            <a:spLocks noChangeArrowheads="1"/>
          </p:cNvSpPr>
          <p:nvPr/>
        </p:nvSpPr>
        <p:spPr bwMode="auto">
          <a:xfrm>
            <a:off x="323850" y="1589088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de-DE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Contacts</a:t>
            </a:r>
          </a:p>
        </p:txBody>
      </p:sp>
    </p:spTree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  <p:tag name="THINKCELLUNDODONOTDELET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82740"/>
      </a:dk2>
      <a:lt2>
        <a:srgbClr val="BE0009"/>
      </a:lt2>
      <a:accent1>
        <a:srgbClr val="1C4C74"/>
      </a:accent1>
      <a:accent2>
        <a:srgbClr val="2C6D92"/>
      </a:accent2>
      <a:accent3>
        <a:srgbClr val="FFFFFF"/>
      </a:accent3>
      <a:accent4>
        <a:srgbClr val="000000"/>
      </a:accent4>
      <a:accent5>
        <a:srgbClr val="ABB2BC"/>
      </a:accent5>
      <a:accent6>
        <a:srgbClr val="276284"/>
      </a:accent6>
      <a:hlink>
        <a:srgbClr val="4797B9"/>
      </a:hlink>
      <a:folHlink>
        <a:srgbClr val="65C3E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82740"/>
        </a:dk2>
        <a:lt2>
          <a:srgbClr val="BE0009"/>
        </a:lt2>
        <a:accent1>
          <a:srgbClr val="1C4C74"/>
        </a:accent1>
        <a:accent2>
          <a:srgbClr val="2C6D92"/>
        </a:accent2>
        <a:accent3>
          <a:srgbClr val="FFFFFF"/>
        </a:accent3>
        <a:accent4>
          <a:srgbClr val="000000"/>
        </a:accent4>
        <a:accent5>
          <a:srgbClr val="ABB2BC"/>
        </a:accent5>
        <a:accent6>
          <a:srgbClr val="276284"/>
        </a:accent6>
        <a:hlink>
          <a:srgbClr val="4797B9"/>
        </a:hlink>
        <a:folHlink>
          <a:srgbClr val="65C3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334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Wingdings</vt:lpstr>
      <vt:lpstr>Standarddesign</vt:lpstr>
      <vt:lpstr>What is the CYBERSECURITY plan for tomorrow?</vt:lpstr>
      <vt:lpstr>Focusing on Internet Security</vt:lpstr>
      <vt:lpstr>Attacks Statistics</vt:lpstr>
      <vt:lpstr>Attack Methods</vt:lpstr>
      <vt:lpstr>Target websites of mass attacks</vt:lpstr>
      <vt:lpstr>Target websites of targeted attacks</vt:lpstr>
      <vt:lpstr>Plan A: fixing the problem</vt:lpstr>
      <vt:lpstr>Plan B: avoiding the problem</vt:lpstr>
      <vt:lpstr>CYBER GATES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PresentationPoint</dc:creator>
  <cp:lastModifiedBy>S.A.M</cp:lastModifiedBy>
  <cp:revision>583</cp:revision>
  <cp:lastPrinted>2005-03-15T07:48:11Z</cp:lastPrinted>
  <dcterms:created xsi:type="dcterms:W3CDTF">2004-11-16T16:03:16Z</dcterms:created>
  <dcterms:modified xsi:type="dcterms:W3CDTF">2016-06-18T05:24:37Z</dcterms:modified>
</cp:coreProperties>
</file>