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14"/>
  </p:notesMasterIdLst>
  <p:handoutMasterIdLst>
    <p:handoutMasterId r:id="rId15"/>
  </p:handoutMasterIdLst>
  <p:sldIdLst>
    <p:sldId id="485" r:id="rId2"/>
    <p:sldId id="583" r:id="rId3"/>
    <p:sldId id="607" r:id="rId4"/>
    <p:sldId id="608" r:id="rId5"/>
    <p:sldId id="610" r:id="rId6"/>
    <p:sldId id="609" r:id="rId7"/>
    <p:sldId id="612" r:id="rId8"/>
    <p:sldId id="616" r:id="rId9"/>
    <p:sldId id="613" r:id="rId10"/>
    <p:sldId id="605" r:id="rId11"/>
    <p:sldId id="615" r:id="rId12"/>
    <p:sldId id="598" r:id="rId13"/>
  </p:sldIdLst>
  <p:sldSz cx="9144000" cy="6858000" type="screen4x3"/>
  <p:notesSz cx="6699250" cy="9836150"/>
  <p:custDataLst>
    <p:tags r:id="rId16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orient="horz" pos="1382">
          <p15:clr>
            <a:srgbClr val="A4A3A4"/>
          </p15:clr>
        </p15:guide>
        <p15:guide id="3" pos="213">
          <p15:clr>
            <a:srgbClr val="A4A3A4"/>
          </p15:clr>
        </p15:guide>
        <p15:guide id="4" pos="55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C74"/>
    <a:srgbClr val="01000A"/>
    <a:srgbClr val="160937"/>
    <a:srgbClr val="BCDE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2938" autoAdjust="0"/>
  </p:normalViewPr>
  <p:slideViewPr>
    <p:cSldViewPr snapToGrid="0">
      <p:cViewPr>
        <p:scale>
          <a:sx n="100" d="100"/>
          <a:sy n="100" d="100"/>
        </p:scale>
        <p:origin x="1938" y="432"/>
      </p:cViewPr>
      <p:guideLst>
        <p:guide orient="horz" pos="4319"/>
        <p:guide orient="horz" pos="1382"/>
        <p:guide pos="213"/>
        <p:guide pos="55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01" tIns="44550" rIns="89101" bIns="44550" numCol="1" anchor="t" anchorCtr="0" compatLnSpc="1">
            <a:prstTxWarp prst="textNoShape">
              <a:avLst/>
            </a:prstTxWarp>
          </a:bodyPr>
          <a:lstStyle>
            <a:lvl1pPr defTabSz="889000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2375" y="0"/>
            <a:ext cx="29527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01" tIns="44550" rIns="89101" bIns="44550" numCol="1" anchor="t" anchorCtr="0" compatLnSpc="1">
            <a:prstTxWarp prst="textNoShape">
              <a:avLst/>
            </a:prstTxWarp>
          </a:bodyPr>
          <a:lstStyle>
            <a:lvl1pPr algn="r" defTabSz="889000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559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23388"/>
            <a:ext cx="28781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01" tIns="44550" rIns="89101" bIns="44550" numCol="1" anchor="b" anchorCtr="0" compatLnSpc="1">
            <a:prstTxWarp prst="textNoShape">
              <a:avLst/>
            </a:prstTxWarp>
          </a:bodyPr>
          <a:lstStyle>
            <a:lvl1pPr defTabSz="889000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559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2375" y="9323388"/>
            <a:ext cx="29527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01" tIns="44550" rIns="89101" bIns="44550" numCol="1" anchor="b" anchorCtr="0" compatLnSpc="1">
            <a:prstTxWarp prst="textNoShape">
              <a:avLst/>
            </a:prstTxWarp>
          </a:bodyPr>
          <a:lstStyle>
            <a:lvl1pPr algn="r" defTabSz="889000" eaLnBrk="1" hangingPunct="1">
              <a:defRPr sz="1200"/>
            </a:lvl1pPr>
          </a:lstStyle>
          <a:p>
            <a:fld id="{F555BC69-FC96-4D62-BCC7-9CCCFFE53BE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945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19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defRPr sz="1300"/>
            </a:lvl1pPr>
          </a:lstStyle>
          <a:p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97300" y="0"/>
            <a:ext cx="29019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300"/>
            </a:lvl1pPr>
          </a:lstStyle>
          <a:p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0588" y="738188"/>
            <a:ext cx="4919662" cy="3689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3763" y="4672013"/>
            <a:ext cx="4911725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Klicken Sie, um die Formate des Vorlagentextes zu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45613"/>
            <a:ext cx="29019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5" tIns="47239" rIns="94475" bIns="47239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defRPr sz="1300"/>
            </a:lvl1pPr>
          </a:lstStyle>
          <a:p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97300" y="9345613"/>
            <a:ext cx="29019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5" tIns="47239" rIns="94475" bIns="47239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300"/>
            </a:lvl1pPr>
          </a:lstStyle>
          <a:p>
            <a:fld id="{16D26705-A367-4000-953F-A1EDF79B0DF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3914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EB3F68-9E42-42BF-BB0D-7DC2DB99C144}" type="slidenum">
              <a:rPr lang="en-GB"/>
              <a:pPr/>
              <a:t>1</a:t>
            </a:fld>
            <a:endParaRPr lang="en-GB"/>
          </a:p>
        </p:txBody>
      </p:sp>
      <p:sp>
        <p:nvSpPr>
          <p:cNvPr id="734210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242888" y="5253038"/>
            <a:ext cx="6283325" cy="4051300"/>
          </a:xfrm>
        </p:spPr>
        <p:txBody>
          <a:bodyPr lIns="89384" tIns="44694" rIns="89384" bIns="44694"/>
          <a:lstStyle/>
          <a:p>
            <a:endParaRPr lang="en-GB"/>
          </a:p>
        </p:txBody>
      </p:sp>
      <p:sp>
        <p:nvSpPr>
          <p:cNvPr id="734211" name="Rectangle 10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6696075" cy="5022850"/>
          </a:xfrm>
          <a:ln/>
        </p:spPr>
      </p:sp>
    </p:spTree>
    <p:extLst>
      <p:ext uri="{BB962C8B-B14F-4D97-AF65-F5344CB8AC3E}">
        <p14:creationId xmlns:p14="http://schemas.microsoft.com/office/powerpoint/2010/main" val="1102984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6276E-13AC-4930-A57E-EA74EBADE46E}" type="slidenum">
              <a:rPr lang="en-GB"/>
              <a:pPr/>
              <a:t>10</a:t>
            </a:fld>
            <a:endParaRPr lang="en-GB"/>
          </a:p>
        </p:txBody>
      </p:sp>
      <p:sp>
        <p:nvSpPr>
          <p:cNvPr id="105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-14288"/>
            <a:ext cx="6699250" cy="5024438"/>
          </a:xfrm>
          <a:ln/>
        </p:spPr>
      </p:sp>
      <p:sp>
        <p:nvSpPr>
          <p:cNvPr id="105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888" y="5253038"/>
            <a:ext cx="6283325" cy="4051300"/>
          </a:xfrm>
          <a:ln/>
        </p:spPr>
        <p:txBody>
          <a:bodyPr lIns="89384" tIns="44694" rIns="89384" bIns="44694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249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6276E-13AC-4930-A57E-EA74EBADE46E}" type="slidenum">
              <a:rPr lang="en-GB"/>
              <a:pPr/>
              <a:t>11</a:t>
            </a:fld>
            <a:endParaRPr lang="en-GB"/>
          </a:p>
        </p:txBody>
      </p:sp>
      <p:sp>
        <p:nvSpPr>
          <p:cNvPr id="105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-14288"/>
            <a:ext cx="6699250" cy="5024438"/>
          </a:xfrm>
          <a:ln/>
        </p:spPr>
      </p:sp>
      <p:sp>
        <p:nvSpPr>
          <p:cNvPr id="105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888" y="5253038"/>
            <a:ext cx="6283325" cy="4051300"/>
          </a:xfrm>
          <a:ln/>
        </p:spPr>
        <p:txBody>
          <a:bodyPr lIns="89384" tIns="44694" rIns="89384" bIns="44694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519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7CB2A9-F723-4187-A5C6-9C8309427EBB}" type="slidenum">
              <a:rPr lang="en-GB"/>
              <a:pPr/>
              <a:t>12</a:t>
            </a:fld>
            <a:endParaRPr lang="en-GB"/>
          </a:p>
        </p:txBody>
      </p:sp>
      <p:sp>
        <p:nvSpPr>
          <p:cNvPr id="106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37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6276E-13AC-4930-A57E-EA74EBADE46E}" type="slidenum">
              <a:rPr lang="en-GB"/>
              <a:pPr/>
              <a:t>2</a:t>
            </a:fld>
            <a:endParaRPr lang="en-GB"/>
          </a:p>
        </p:txBody>
      </p:sp>
      <p:sp>
        <p:nvSpPr>
          <p:cNvPr id="105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-14288"/>
            <a:ext cx="6699250" cy="5024438"/>
          </a:xfrm>
          <a:ln/>
        </p:spPr>
      </p:sp>
      <p:sp>
        <p:nvSpPr>
          <p:cNvPr id="105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888" y="5253038"/>
            <a:ext cx="6283325" cy="4051300"/>
          </a:xfrm>
          <a:ln/>
        </p:spPr>
        <p:txBody>
          <a:bodyPr lIns="89384" tIns="44694" rIns="89384" bIns="44694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24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6276E-13AC-4930-A57E-EA74EBADE46E}" type="slidenum">
              <a:rPr lang="en-GB"/>
              <a:pPr/>
              <a:t>3</a:t>
            </a:fld>
            <a:endParaRPr lang="en-GB"/>
          </a:p>
        </p:txBody>
      </p:sp>
      <p:sp>
        <p:nvSpPr>
          <p:cNvPr id="105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-14288"/>
            <a:ext cx="6699250" cy="5024438"/>
          </a:xfrm>
          <a:ln/>
        </p:spPr>
      </p:sp>
      <p:sp>
        <p:nvSpPr>
          <p:cNvPr id="105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888" y="5253038"/>
            <a:ext cx="6283325" cy="4051300"/>
          </a:xfrm>
          <a:ln/>
        </p:spPr>
        <p:txBody>
          <a:bodyPr lIns="89384" tIns="44694" rIns="89384" bIns="44694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700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6276E-13AC-4930-A57E-EA74EBADE46E}" type="slidenum">
              <a:rPr lang="en-GB"/>
              <a:pPr/>
              <a:t>4</a:t>
            </a:fld>
            <a:endParaRPr lang="en-GB"/>
          </a:p>
        </p:txBody>
      </p:sp>
      <p:sp>
        <p:nvSpPr>
          <p:cNvPr id="105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-14288"/>
            <a:ext cx="6699250" cy="5024438"/>
          </a:xfrm>
          <a:ln/>
        </p:spPr>
      </p:sp>
      <p:sp>
        <p:nvSpPr>
          <p:cNvPr id="105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888" y="5253038"/>
            <a:ext cx="6283325" cy="4051300"/>
          </a:xfrm>
          <a:ln/>
        </p:spPr>
        <p:txBody>
          <a:bodyPr lIns="89384" tIns="44694" rIns="89384" bIns="44694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465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6276E-13AC-4930-A57E-EA74EBADE46E}" type="slidenum">
              <a:rPr lang="en-GB"/>
              <a:pPr/>
              <a:t>5</a:t>
            </a:fld>
            <a:endParaRPr lang="en-GB"/>
          </a:p>
        </p:txBody>
      </p:sp>
      <p:sp>
        <p:nvSpPr>
          <p:cNvPr id="105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-14288"/>
            <a:ext cx="6699250" cy="5024438"/>
          </a:xfrm>
          <a:ln/>
        </p:spPr>
      </p:sp>
      <p:sp>
        <p:nvSpPr>
          <p:cNvPr id="105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888" y="5253038"/>
            <a:ext cx="6283325" cy="4051300"/>
          </a:xfrm>
          <a:ln/>
        </p:spPr>
        <p:txBody>
          <a:bodyPr lIns="89384" tIns="44694" rIns="89384" bIns="44694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149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6276E-13AC-4930-A57E-EA74EBADE46E}" type="slidenum">
              <a:rPr lang="en-GB"/>
              <a:pPr/>
              <a:t>6</a:t>
            </a:fld>
            <a:endParaRPr lang="en-GB"/>
          </a:p>
        </p:txBody>
      </p:sp>
      <p:sp>
        <p:nvSpPr>
          <p:cNvPr id="105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-14288"/>
            <a:ext cx="6699250" cy="5024438"/>
          </a:xfrm>
          <a:ln/>
        </p:spPr>
      </p:sp>
      <p:sp>
        <p:nvSpPr>
          <p:cNvPr id="105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888" y="5253038"/>
            <a:ext cx="6283325" cy="4051300"/>
          </a:xfrm>
          <a:ln/>
        </p:spPr>
        <p:txBody>
          <a:bodyPr lIns="89384" tIns="44694" rIns="89384" bIns="44694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42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6276E-13AC-4930-A57E-EA74EBADE46E}" type="slidenum">
              <a:rPr lang="en-GB"/>
              <a:pPr/>
              <a:t>7</a:t>
            </a:fld>
            <a:endParaRPr lang="en-GB"/>
          </a:p>
        </p:txBody>
      </p:sp>
      <p:sp>
        <p:nvSpPr>
          <p:cNvPr id="105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-14288"/>
            <a:ext cx="6699250" cy="5024438"/>
          </a:xfrm>
          <a:ln/>
        </p:spPr>
      </p:sp>
      <p:sp>
        <p:nvSpPr>
          <p:cNvPr id="105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888" y="5253038"/>
            <a:ext cx="6283325" cy="4051300"/>
          </a:xfrm>
          <a:ln/>
        </p:spPr>
        <p:txBody>
          <a:bodyPr lIns="89384" tIns="44694" rIns="89384" bIns="44694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851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6276E-13AC-4930-A57E-EA74EBADE46E}" type="slidenum">
              <a:rPr lang="en-GB"/>
              <a:pPr/>
              <a:t>8</a:t>
            </a:fld>
            <a:endParaRPr lang="en-GB"/>
          </a:p>
        </p:txBody>
      </p:sp>
      <p:sp>
        <p:nvSpPr>
          <p:cNvPr id="105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-14288"/>
            <a:ext cx="6699250" cy="5024438"/>
          </a:xfrm>
          <a:ln/>
        </p:spPr>
      </p:sp>
      <p:sp>
        <p:nvSpPr>
          <p:cNvPr id="105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888" y="5253038"/>
            <a:ext cx="6283325" cy="4051300"/>
          </a:xfrm>
          <a:ln/>
        </p:spPr>
        <p:txBody>
          <a:bodyPr lIns="89384" tIns="44694" rIns="89384" bIns="44694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927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6276E-13AC-4930-A57E-EA74EBADE46E}" type="slidenum">
              <a:rPr lang="en-GB"/>
              <a:pPr/>
              <a:t>9</a:t>
            </a:fld>
            <a:endParaRPr lang="en-GB"/>
          </a:p>
        </p:txBody>
      </p:sp>
      <p:sp>
        <p:nvSpPr>
          <p:cNvPr id="105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-14288"/>
            <a:ext cx="6699250" cy="5024438"/>
          </a:xfrm>
          <a:ln/>
        </p:spPr>
      </p:sp>
      <p:sp>
        <p:nvSpPr>
          <p:cNvPr id="105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888" y="5253038"/>
            <a:ext cx="6283325" cy="4051300"/>
          </a:xfrm>
          <a:ln/>
        </p:spPr>
        <p:txBody>
          <a:bodyPr lIns="89384" tIns="44694" rIns="89384" bIns="44694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680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44525" y="1154113"/>
            <a:ext cx="7489825" cy="1152525"/>
          </a:xfrm>
        </p:spPr>
        <p:txBody>
          <a:bodyPr lIns="91440" rIns="91440" anchor="b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44525" y="2305050"/>
            <a:ext cx="7497763" cy="904875"/>
          </a:xfrm>
        </p:spPr>
        <p:txBody>
          <a:bodyPr lIns="91440" rIns="91440" anchor="ctr"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text styles</a:t>
            </a:r>
          </a:p>
        </p:txBody>
      </p:sp>
      <p:pic>
        <p:nvPicPr>
          <p:cNvPr id="1045519" name="Picture 15" descr="Unbenannt-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7713" y="2887663"/>
            <a:ext cx="1381125" cy="2136775"/>
          </a:xfrm>
          <a:prstGeom prst="rect">
            <a:avLst/>
          </a:prstGeom>
          <a:noFill/>
        </p:spPr>
      </p:pic>
      <p:pic>
        <p:nvPicPr>
          <p:cNvPr id="1045523" name="Picture 19" descr="PP small"/>
          <p:cNvPicPr>
            <a:picLocks noChangeAspect="1" noChangeArrowheads="1"/>
          </p:cNvPicPr>
          <p:nvPr userDrawn="1"/>
        </p:nvPicPr>
        <p:blipFill>
          <a:blip r:embed="rId4" cstate="print"/>
          <a:srcRect b="34532"/>
          <a:stretch>
            <a:fillRect/>
          </a:stretch>
        </p:blipFill>
        <p:spPr bwMode="auto">
          <a:xfrm>
            <a:off x="6432550" y="6191250"/>
            <a:ext cx="2419350" cy="3032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Website Security - CYBER GATES</a:t>
            </a:r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1950" y="66675"/>
            <a:ext cx="2132013" cy="559911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4325" y="66675"/>
            <a:ext cx="6245225" cy="559911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Website Security - CYBER GATES</a:t>
            </a:r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Website Security - CYBER GATES</a:t>
            </a:r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Website Security - CYBER GATES</a:t>
            </a:r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9088" y="1636713"/>
            <a:ext cx="4186237" cy="4029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7725" y="1636713"/>
            <a:ext cx="4186238" cy="4029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Website Security - CYBER GATES</a:t>
            </a:r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Website Security - CYBER GATES</a:t>
            </a:r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Website Security - CYBER GATES</a:t>
            </a:r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Website Security - CYBER GATES</a:t>
            </a:r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Website Security - CYBER GATES</a:t>
            </a:r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Website Security - CYBER GATES</a:t>
            </a:r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4325" y="66675"/>
            <a:ext cx="629761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04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9088" y="1636713"/>
            <a:ext cx="852487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6225" y="6408738"/>
            <a:ext cx="27622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Website Security - CYBER GATES</a:t>
            </a:r>
            <a:endParaRPr lang="de-DE"/>
          </a:p>
        </p:txBody>
      </p:sp>
      <p:pic>
        <p:nvPicPr>
          <p:cNvPr id="1044497" name="Picture 17" descr="PP small"/>
          <p:cNvPicPr>
            <a:picLocks noChangeAspect="1" noChangeArrowheads="1"/>
          </p:cNvPicPr>
          <p:nvPr userDrawn="1"/>
        </p:nvPicPr>
        <p:blipFill>
          <a:blip r:embed="rId14" cstate="print"/>
          <a:srcRect b="34532"/>
          <a:stretch>
            <a:fillRect/>
          </a:stretch>
        </p:blipFill>
        <p:spPr bwMode="auto">
          <a:xfrm>
            <a:off x="6432550" y="6191250"/>
            <a:ext cx="2419350" cy="3032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med">
    <p:wipe dir="r"/>
  </p:transition>
  <p:hf sldNum="0" hdr="0" dt="0"/>
  <p:txStyles>
    <p:titleStyle>
      <a:lvl1pPr algn="l" rtl="0" fontAlgn="base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2pPr>
      <a:lvl3pPr algn="l" rtl="0" fontAlgn="base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3pPr>
      <a:lvl4pPr algn="l" rtl="0" fontAlgn="base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4pPr>
      <a:lvl5pPr algn="l" rtl="0" fontAlgn="base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9pPr>
    </p:titleStyle>
    <p:bodyStyle>
      <a:lvl1pPr marL="190500" indent="-1905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fontAlgn="base">
        <a:spcBef>
          <a:spcPct val="40000"/>
        </a:spcBef>
        <a:spcAft>
          <a:spcPct val="0"/>
        </a:spcAft>
        <a:buClr>
          <a:schemeClr val="accent1"/>
        </a:buClr>
        <a:buChar char="-"/>
        <a:defRPr>
          <a:solidFill>
            <a:schemeClr val="tx1"/>
          </a:solidFill>
          <a:latin typeface="+mn-lt"/>
        </a:defRPr>
      </a:lvl2pPr>
      <a:lvl3pPr marL="561975" indent="-179388" algn="l" rtl="0" fontAlgn="base">
        <a:spcBef>
          <a:spcPct val="40000"/>
        </a:spcBef>
        <a:spcAft>
          <a:spcPct val="0"/>
        </a:spcAft>
        <a:buClr>
          <a:schemeClr val="accent1"/>
        </a:buClr>
        <a:buChar char="-"/>
        <a:defRPr>
          <a:solidFill>
            <a:schemeClr val="tx1"/>
          </a:solidFill>
          <a:latin typeface="+mn-lt"/>
        </a:defRPr>
      </a:lvl3pPr>
      <a:lvl4pPr marL="768350" indent="-204788" algn="l" rtl="0" fontAlgn="base">
        <a:spcBef>
          <a:spcPct val="40000"/>
        </a:spcBef>
        <a:spcAft>
          <a:spcPct val="0"/>
        </a:spcAft>
        <a:buClr>
          <a:schemeClr val="accent1"/>
        </a:buClr>
        <a:buChar char="-"/>
        <a:defRPr>
          <a:solidFill>
            <a:schemeClr val="tx1"/>
          </a:solidFill>
          <a:latin typeface="+mn-lt"/>
        </a:defRPr>
      </a:lvl4pPr>
      <a:lvl5pPr marL="1050925" indent="-168275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defRPr>
          <a:solidFill>
            <a:schemeClr val="tx1"/>
          </a:solidFill>
          <a:latin typeface="+mn-lt"/>
        </a:defRPr>
      </a:lvl5pPr>
      <a:lvl6pPr marL="1508125" indent="-168275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defRPr>
          <a:solidFill>
            <a:schemeClr val="tx1"/>
          </a:solidFill>
          <a:latin typeface="+mn-lt"/>
        </a:defRPr>
      </a:lvl6pPr>
      <a:lvl7pPr marL="1965325" indent="-168275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defRPr>
          <a:solidFill>
            <a:schemeClr val="tx1"/>
          </a:solidFill>
          <a:latin typeface="+mn-lt"/>
        </a:defRPr>
      </a:lvl7pPr>
      <a:lvl8pPr marL="2422525" indent="-168275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defRPr>
          <a:solidFill>
            <a:schemeClr val="tx1"/>
          </a:solidFill>
          <a:latin typeface="+mn-lt"/>
        </a:defRPr>
      </a:lvl8pPr>
      <a:lvl9pPr marL="2879725" indent="-168275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ybergates.org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owasp.org/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6.jpeg"/><Relationship Id="rId10" Type="http://schemas.openxmlformats.org/officeDocument/2006/relationships/hyperlink" Target="http://www.armsec.org/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98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247827" y="383148"/>
            <a:ext cx="7489825" cy="2637958"/>
          </a:xfrm>
          <a:effectLst>
            <a:outerShdw blurRad="63500" dist="38100" dir="5400000" algn="t" rotWithShape="0">
              <a:prstClr val="black"/>
            </a:outerShdw>
          </a:effectLst>
        </p:spPr>
        <p:txBody>
          <a:bodyPr/>
          <a:lstStyle/>
          <a:p>
            <a:r>
              <a:rPr lang="en-US" sz="5400" dirty="0">
                <a:latin typeface="Courier New" pitchFamily="49" charset="0"/>
                <a:cs typeface="Courier New" pitchFamily="49" charset="0"/>
              </a:rPr>
              <a:t>Can you predict who will win the US election?</a:t>
            </a:r>
            <a:endParaRPr lang="de-DE" sz="5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Rectangle 15"/>
          <p:cNvSpPr txBox="1">
            <a:spLocks noChangeArrowheads="1"/>
          </p:cNvSpPr>
          <p:nvPr/>
        </p:nvSpPr>
        <p:spPr bwMode="auto">
          <a:xfrm>
            <a:off x="247827" y="5991225"/>
            <a:ext cx="8640141" cy="84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1" hangingPunct="1"/>
            <a:r>
              <a:rPr lang="en-US" sz="12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		2016 © CYBER GATES</a:t>
            </a:r>
          </a:p>
        </p:txBody>
      </p:sp>
      <p:pic>
        <p:nvPicPr>
          <p:cNvPr id="12" name="Picture 12" descr="Unbenannt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1213" y="1391095"/>
            <a:ext cx="1381125" cy="213677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67" y="3884099"/>
            <a:ext cx="1244130" cy="1244130"/>
          </a:xfrm>
          <a:prstGeom prst="ellipse">
            <a:avLst/>
          </a:prstGeom>
          <a:effectLst/>
        </p:spPr>
      </p:pic>
      <p:sp>
        <p:nvSpPr>
          <p:cNvPr id="8" name="Rectangle 14"/>
          <p:cNvSpPr txBox="1">
            <a:spLocks noChangeArrowheads="1"/>
          </p:cNvSpPr>
          <p:nvPr/>
        </p:nvSpPr>
        <p:spPr bwMode="auto">
          <a:xfrm>
            <a:off x="1703716" y="4049902"/>
            <a:ext cx="2928189" cy="78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5400000" algn="t" rotWithShape="0">
              <a:prstClr val="black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kern="0" dirty="0">
                <a:latin typeface="Courier New" pitchFamily="49" charset="0"/>
                <a:cs typeface="Courier New" pitchFamily="49" charset="0"/>
              </a:rPr>
              <a:t>Samvel Gevorgyan</a:t>
            </a:r>
          </a:p>
          <a:p>
            <a:pPr eaLnBrk="1" hangingPunct="1"/>
            <a:r>
              <a:rPr lang="en-US" sz="2000" kern="0" dirty="0">
                <a:latin typeface="Courier New" pitchFamily="49" charset="0"/>
                <a:cs typeface="Courier New" pitchFamily="49" charset="0"/>
              </a:rPr>
              <a:t>CEO, CYBER GATES</a:t>
            </a:r>
            <a:endParaRPr lang="de-DE" sz="2000" kern="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" name="Picture 4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568" y="5762625"/>
            <a:ext cx="914400" cy="914400"/>
          </a:xfrm>
          <a:prstGeom prst="rect">
            <a:avLst/>
          </a:prstGeom>
        </p:spPr>
      </p:pic>
      <p:pic>
        <p:nvPicPr>
          <p:cNvPr id="6" name="Picture 5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639" y="5782818"/>
            <a:ext cx="914400" cy="914400"/>
          </a:xfrm>
          <a:prstGeom prst="ellipse">
            <a:avLst/>
          </a:prstGeom>
        </p:spPr>
      </p:pic>
      <p:pic>
        <p:nvPicPr>
          <p:cNvPr id="7" name="Picture 6">
            <a:hlinkClick r:id="rId10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832" y="5782818"/>
            <a:ext cx="994943" cy="91440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b="0" dirty="0">
                <a:latin typeface="Courier New" pitchFamily="49" charset="0"/>
                <a:cs typeface="Courier New" pitchFamily="49" charset="0"/>
              </a:rPr>
              <a:t>Other </a:t>
            </a:r>
            <a:r>
              <a:rPr lang="de-DE" sz="2400" dirty="0">
                <a:latin typeface="Courier New" pitchFamily="49" charset="0"/>
                <a:cs typeface="Courier New" pitchFamily="49" charset="0"/>
              </a:rPr>
              <a:t>JUCY</a:t>
            </a:r>
            <a:r>
              <a:rPr lang="de-DE" sz="2400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2400" dirty="0">
                <a:latin typeface="Courier New" pitchFamily="49" charset="0"/>
                <a:cs typeface="Courier New" pitchFamily="49" charset="0"/>
              </a:rPr>
              <a:t>information</a:t>
            </a:r>
            <a:r>
              <a:rPr lang="de-DE" sz="2400" b="0" dirty="0">
                <a:latin typeface="Courier New" pitchFamily="49" charset="0"/>
                <a:cs typeface="Courier New" pitchFamily="49" charset="0"/>
              </a:rPr>
              <a:t> about the audience</a:t>
            </a:r>
            <a:endParaRPr lang="de-DE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276223" y="6408738"/>
            <a:ext cx="8568674" cy="247650"/>
          </a:xfrm>
        </p:spPr>
        <p:txBody>
          <a:bodyPr/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WWW.CYBERGATES.ORG</a:t>
            </a:r>
            <a:endParaRPr lang="de-DE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3" y="1666875"/>
            <a:ext cx="6086477" cy="4442115"/>
          </a:xfrm>
          <a:prstGeom prst="rect">
            <a:avLst/>
          </a:prstGeom>
        </p:spPr>
      </p:pic>
      <p:sp>
        <p:nvSpPr>
          <p:cNvPr id="11" name="Rectangle 10"/>
          <p:cNvSpPr txBox="1">
            <a:spLocks noChangeArrowheads="1"/>
          </p:cNvSpPr>
          <p:nvPr/>
        </p:nvSpPr>
        <p:spPr>
          <a:xfrm>
            <a:off x="6362700" y="1666875"/>
            <a:ext cx="3228957" cy="2736924"/>
          </a:xfrm>
          <a:prstGeom prst="rect">
            <a:avLst/>
          </a:prstGeom>
        </p:spPr>
        <p:txBody>
          <a:bodyPr/>
          <a:lstStyle>
            <a:lvl1pPr marL="190500" indent="-1905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2pPr>
            <a:lvl3pPr marL="561975" indent="-179388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3pPr>
            <a:lvl4pPr marL="768350" indent="-204788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4pPr>
            <a:lvl5pPr marL="1050925" indent="-168275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5pPr>
            <a:lvl6pPr marL="1508125" indent="-168275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6pPr>
            <a:lvl7pPr marL="1965325" indent="-168275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7pPr>
            <a:lvl8pPr marL="2422525" indent="-168275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8pPr>
            <a:lvl9pPr marL="2879725" indent="-168275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192087" lvl="1" indent="0" eaLnBrk="1" fontAlgn="auto" hangingPunct="1">
              <a:spcAft>
                <a:spcPts val="0"/>
              </a:spcAft>
              <a:buNone/>
              <a:defRPr/>
            </a:pPr>
            <a:r>
              <a:rPr lang="de-DE" sz="1400" b="1" kern="0" dirty="0">
                <a:latin typeface="Courier New" pitchFamily="49" charset="0"/>
                <a:cs typeface="Courier New" pitchFamily="49" charset="0"/>
              </a:rPr>
              <a:t>Metadata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de-DE" sz="1400" kern="0" dirty="0">
                <a:latin typeface="Courier New" pitchFamily="49" charset="0"/>
                <a:cs typeface="Courier New" pitchFamily="49" charset="0"/>
              </a:rPr>
              <a:t>Genders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de-DE" sz="1400" kern="0" dirty="0">
                <a:latin typeface="Courier New" pitchFamily="49" charset="0"/>
                <a:cs typeface="Courier New" pitchFamily="49" charset="0"/>
              </a:rPr>
              <a:t>Ages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de-DE" sz="1400" kern="0" dirty="0">
                <a:latin typeface="Courier New" pitchFamily="49" charset="0"/>
                <a:cs typeface="Courier New" pitchFamily="49" charset="0"/>
              </a:rPr>
              <a:t>Locations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de-DE" sz="1400" kern="0" dirty="0">
                <a:latin typeface="Courier New" pitchFamily="49" charset="0"/>
                <a:cs typeface="Courier New" pitchFamily="49" charset="0"/>
              </a:rPr>
              <a:t>Interests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307430"/>
      </p:ext>
    </p:extLst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0" dirty="0">
                <a:latin typeface="Courier New" pitchFamily="49" charset="0"/>
                <a:cs typeface="Courier New" pitchFamily="49" charset="0"/>
              </a:rPr>
              <a:t>Positive and negative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reactions from others</a:t>
            </a:r>
            <a:endParaRPr lang="de-DE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276223" y="6408738"/>
            <a:ext cx="8568674" cy="247650"/>
          </a:xfrm>
        </p:spPr>
        <p:txBody>
          <a:bodyPr/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WWW.CYBERGATES.ORG</a:t>
            </a:r>
            <a:endParaRPr lang="de-DE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9904"/>
            <a:ext cx="5772152" cy="3332730"/>
          </a:xfrm>
          <a:prstGeom prst="rect">
            <a:avLst/>
          </a:prstGeom>
        </p:spPr>
      </p:pic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314325" y="4244941"/>
            <a:ext cx="8191500" cy="191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en-US" sz="2000" dirty="0">
                <a:latin typeface="Courier New" pitchFamily="49" charset="0"/>
                <a:cs typeface="Courier New" pitchFamily="49" charset="0"/>
              </a:rPr>
              <a:t>Assume you hate Donald Trump and you post some negative thoughts about him online.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Can we predict your friends’ thoughts based on their likes or other reactions?</a:t>
            </a:r>
            <a:endParaRPr lang="de-DE" sz="20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8056192"/>
      </p:ext>
    </p:extLst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6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ourier New" pitchFamily="49" charset="0"/>
                <a:cs typeface="Courier New" pitchFamily="49" charset="0"/>
              </a:rPr>
              <a:t>Thank You!</a:t>
            </a:r>
          </a:p>
        </p:txBody>
      </p:sp>
      <p:sp>
        <p:nvSpPr>
          <p:cNvPr id="104756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19088" y="2079625"/>
            <a:ext cx="8515350" cy="3725751"/>
          </a:xfrm>
        </p:spPr>
        <p:txBody>
          <a:bodyPr/>
          <a:lstStyle/>
          <a:p>
            <a:pPr lvl="1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Corporate website</a:t>
            </a:r>
          </a:p>
          <a:p>
            <a:pPr lvl="1" fontAlgn="auto">
              <a:spcAft>
                <a:spcPts val="0"/>
              </a:spcAft>
              <a:buNone/>
              <a:defRPr/>
            </a:pPr>
            <a:r>
              <a:rPr lang="en-US" sz="1400" i="1" dirty="0">
                <a:latin typeface="Courier New" pitchFamily="49" charset="0"/>
                <a:cs typeface="Courier New" pitchFamily="49" charset="0"/>
              </a:rPr>
              <a:t>www.cybergates.org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Company profile on Twitter</a:t>
            </a:r>
          </a:p>
          <a:p>
            <a:pPr lvl="1" fontAlgn="auto">
              <a:spcAft>
                <a:spcPts val="0"/>
              </a:spcAft>
              <a:buNone/>
              <a:defRPr/>
            </a:pPr>
            <a:r>
              <a:rPr lang="en-US" sz="1400" i="1" dirty="0">
                <a:latin typeface="Courier New" pitchFamily="49" charset="0"/>
                <a:cs typeface="Courier New" pitchFamily="49" charset="0"/>
              </a:rPr>
              <a:t>www.twitter.com/CyberGatesLLC 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Company fan page on Facebook</a:t>
            </a:r>
          </a:p>
          <a:p>
            <a:pPr lvl="1" fontAlgn="auto">
              <a:spcAft>
                <a:spcPts val="0"/>
              </a:spcAft>
              <a:buNone/>
              <a:defRPr/>
            </a:pPr>
            <a:r>
              <a:rPr lang="en-US" sz="1400" i="1" dirty="0">
                <a:latin typeface="Courier New" pitchFamily="49" charset="0"/>
                <a:cs typeface="Courier New" pitchFamily="49" charset="0"/>
              </a:rPr>
              <a:t>www.facebook.com/Cyber.Gates.page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Company profile on LinkedIn</a:t>
            </a:r>
          </a:p>
          <a:p>
            <a:pPr lvl="1" fontAlgn="auto">
              <a:spcAft>
                <a:spcPts val="0"/>
              </a:spcAft>
              <a:buNone/>
              <a:defRPr/>
            </a:pPr>
            <a:r>
              <a:rPr lang="en-US" sz="1400" i="1" dirty="0">
                <a:latin typeface="Courier New" pitchFamily="49" charset="0"/>
                <a:cs typeface="Courier New" pitchFamily="49" charset="0"/>
              </a:rPr>
              <a:t>www.linkedin.com/company/CyberGates-LLC 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Company channel on Vimeo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	</a:t>
            </a:r>
          </a:p>
          <a:p>
            <a:pPr lvl="1" fontAlgn="auto">
              <a:spcAft>
                <a:spcPts val="0"/>
              </a:spcAft>
              <a:buNone/>
              <a:defRPr/>
            </a:pPr>
            <a:r>
              <a:rPr lang="en-US" sz="1400" i="1" dirty="0">
                <a:latin typeface="Courier New" pitchFamily="49" charset="0"/>
                <a:cs typeface="Courier New" pitchFamily="49" charset="0"/>
              </a:rPr>
              <a:t>www.vimeo.com/CyberGates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Company channel on YouTube</a:t>
            </a:r>
          </a:p>
          <a:p>
            <a:pPr lvl="1" fontAlgn="auto">
              <a:spcAft>
                <a:spcPts val="0"/>
              </a:spcAft>
              <a:buNone/>
              <a:defRPr/>
            </a:pPr>
            <a:r>
              <a:rPr lang="en-US" sz="1400" i="1" dirty="0">
                <a:latin typeface="Courier New" pitchFamily="49" charset="0"/>
                <a:cs typeface="Courier New" pitchFamily="49" charset="0"/>
              </a:rPr>
              <a:t>www.youtube.com/TheCyberGates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47556" name="Rectangle 4"/>
          <p:cNvSpPr>
            <a:spLocks noChangeArrowheads="1"/>
          </p:cNvSpPr>
          <p:nvPr/>
        </p:nvSpPr>
        <p:spPr bwMode="auto">
          <a:xfrm>
            <a:off x="323850" y="1589088"/>
            <a:ext cx="57531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de-DE" sz="20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Contacts</a:t>
            </a:r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05" y="3190904"/>
            <a:ext cx="4175072" cy="3239856"/>
          </a:xfrm>
          <a:prstGeom prst="rect">
            <a:avLst/>
          </a:prstGeom>
        </p:spPr>
      </p:pic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>
                <a:latin typeface="Courier New" pitchFamily="49" charset="0"/>
                <a:cs typeface="Courier New" pitchFamily="49" charset="0"/>
              </a:rPr>
              <a:t>Who</a:t>
            </a:r>
            <a:r>
              <a:rPr lang="de-DE" sz="2400" b="0" dirty="0">
                <a:latin typeface="Courier New" pitchFamily="49" charset="0"/>
                <a:cs typeface="Courier New" pitchFamily="49" charset="0"/>
              </a:rPr>
              <a:t> Dares </a:t>
            </a:r>
            <a:r>
              <a:rPr lang="de-DE" sz="2400" dirty="0">
                <a:latin typeface="Courier New" pitchFamily="49" charset="0"/>
                <a:cs typeface="Courier New" pitchFamily="49" charset="0"/>
              </a:rPr>
              <a:t>Wins</a:t>
            </a:r>
            <a:endParaRPr lang="de-DE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276223" y="6408738"/>
            <a:ext cx="8568674" cy="247650"/>
          </a:xfrm>
        </p:spPr>
        <p:txBody>
          <a:bodyPr/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WWW.CYBERGATES.ORG</a:t>
            </a:r>
            <a:endParaRPr lang="de-DE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45" y="1629538"/>
            <a:ext cx="3986783" cy="2990087"/>
          </a:xfrm>
          <a:prstGeom prst="rect">
            <a:avLst/>
          </a:prstGeom>
        </p:spPr>
      </p:pic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4205254" y="2240739"/>
            <a:ext cx="1839422" cy="36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/>
            <a:r>
              <a:rPr lang="en-US" sz="2000" dirty="0">
                <a:solidFill>
                  <a:srgbClr val="1C4C74"/>
                </a:solidFill>
                <a:latin typeface="Courier New" pitchFamily="49" charset="0"/>
                <a:cs typeface="Courier New" pitchFamily="49" charset="0"/>
              </a:rPr>
              <a:t>2016</a:t>
            </a:r>
            <a:endParaRPr lang="de-DE" sz="2000" dirty="0">
              <a:solidFill>
                <a:srgbClr val="1C4C74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5" name="Straight Connector 14"/>
          <p:cNvCxnSpPr>
            <a:endCxn id="25" idx="0"/>
          </p:cNvCxnSpPr>
          <p:nvPr/>
        </p:nvCxnSpPr>
        <p:spPr bwMode="auto">
          <a:xfrm flipH="1">
            <a:off x="4560560" y="1629538"/>
            <a:ext cx="11440" cy="4779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1C4C7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Oval 15"/>
          <p:cNvSpPr/>
          <p:nvPr/>
        </p:nvSpPr>
        <p:spPr bwMode="auto">
          <a:xfrm>
            <a:off x="4482343" y="2335194"/>
            <a:ext cx="179313" cy="179313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1C4C7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470903" y="4864809"/>
            <a:ext cx="179313" cy="179313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1C4C7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3120872" y="4770354"/>
            <a:ext cx="1839422" cy="36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/>
            <a:r>
              <a:rPr lang="en-US" sz="2000" dirty="0">
                <a:solidFill>
                  <a:srgbClr val="1C4C74"/>
                </a:solidFill>
                <a:latin typeface="Courier New" pitchFamily="49" charset="0"/>
                <a:cs typeface="Courier New" pitchFamily="49" charset="0"/>
              </a:rPr>
              <a:t>2012</a:t>
            </a:r>
            <a:endParaRPr lang="de-DE" sz="2000" dirty="0">
              <a:solidFill>
                <a:srgbClr val="1C4C74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Who will win</a:t>
            </a:r>
            <a:r>
              <a:rPr lang="en-US" sz="2400" b="0" dirty="0">
                <a:latin typeface="Courier New" pitchFamily="49" charset="0"/>
                <a:cs typeface="Courier New" pitchFamily="49" charset="0"/>
              </a:rPr>
              <a:t> the 2016 U.S. presidential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election</a:t>
            </a:r>
            <a:r>
              <a:rPr lang="en-US" sz="2400" b="0" dirty="0">
                <a:latin typeface="Courier New" pitchFamily="49" charset="0"/>
                <a:cs typeface="Courier New" pitchFamily="49" charset="0"/>
              </a:rPr>
              <a:t>?</a:t>
            </a:r>
            <a:endParaRPr lang="de-DE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276223" y="6408738"/>
            <a:ext cx="8568674" cy="247650"/>
          </a:xfrm>
        </p:spPr>
        <p:txBody>
          <a:bodyPr/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WWW.CYBERGATES.ORG</a:t>
            </a:r>
            <a:endParaRPr lang="de-DE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5185"/>
            <a:ext cx="9144000" cy="43449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4325" y="6017623"/>
            <a:ext cx="8738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Source: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https://www.predictit.org/Market/1234/Who-will-win-the-2016-US-presidential-election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9147198"/>
      </p:ext>
    </p:extLst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0" dirty="0">
                <a:latin typeface="Courier New" pitchFamily="49" charset="0"/>
                <a:cs typeface="Courier New" pitchFamily="49" charset="0"/>
              </a:rPr>
              <a:t>How good are you at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predicting election winners?</a:t>
            </a:r>
            <a:endParaRPr lang="de-DE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276223" y="6408738"/>
            <a:ext cx="8568674" cy="247650"/>
          </a:xfrm>
        </p:spPr>
        <p:txBody>
          <a:bodyPr/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WWW.CYBERGATES.ORG</a:t>
            </a:r>
            <a:endParaRPr lang="de-DE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2442563"/>
            <a:ext cx="5476875" cy="3079814"/>
          </a:xfrm>
          <a:prstGeom prst="rect">
            <a:avLst/>
          </a:prstGeom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276223" y="1334228"/>
            <a:ext cx="8568674" cy="121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en-US" sz="24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Dell Buys </a:t>
            </a:r>
            <a:r>
              <a:rPr lang="en-US" sz="2400" b="1" u="sng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EMC</a:t>
            </a:r>
            <a:r>
              <a:rPr lang="en-US" sz="24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For </a:t>
            </a:r>
            <a:r>
              <a:rPr lang="en-US" sz="2400" b="1" u="sng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$67B</a:t>
            </a:r>
            <a:r>
              <a:rPr lang="en-US" sz="24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In</a:t>
            </a:r>
          </a:p>
          <a:p>
            <a:pPr defTabSz="801688"/>
            <a:r>
              <a:rPr lang="en-US" sz="24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Largest Deal In Tech History</a:t>
            </a:r>
            <a:endParaRPr lang="de-DE" sz="24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0062" y="5608319"/>
            <a:ext cx="5698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EMC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a company worth twice Dell's value.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5130008"/>
      </p:ext>
    </p:extLst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0" dirty="0">
                <a:latin typeface="Courier New" pitchFamily="49" charset="0"/>
                <a:cs typeface="Courier New" pitchFamily="49" charset="0"/>
              </a:rPr>
              <a:t>Data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analysis</a:t>
            </a:r>
            <a:endParaRPr lang="de-DE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276223" y="6408738"/>
            <a:ext cx="8568674" cy="247650"/>
          </a:xfrm>
        </p:spPr>
        <p:txBody>
          <a:bodyPr/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WWW.CYBERGATES.ORG</a:t>
            </a:r>
            <a:endParaRPr lang="de-DE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223" y="1829584"/>
            <a:ext cx="834526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C4C74"/>
                </a:solidFill>
                <a:latin typeface="Courier New" pitchFamily="49" charset="0"/>
                <a:cs typeface="Courier New" pitchFamily="49" charset="0"/>
              </a:rPr>
              <a:t>Data is Messy and Noisy </a:t>
            </a:r>
          </a:p>
          <a:p>
            <a:endParaRPr lang="en-US" sz="2400" b="1" dirty="0">
              <a:solidFill>
                <a:srgbClr val="1C4C74"/>
              </a:solidFill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Data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: raw data that has not been processed for use.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Information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: data that are processed to be useful; provides answers to "who", "what", "where", and "when" questions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Knowledge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: application of data and information; answers "how" questions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Understanding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: appreciation of "why"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Wisdom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: evaluated understanding. 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3467390"/>
      </p:ext>
    </p:extLst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0" dirty="0">
                <a:latin typeface="Courier New" pitchFamily="49" charset="0"/>
                <a:cs typeface="Courier New" pitchFamily="49" charset="0"/>
              </a:rPr>
              <a:t>What happens in an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internet minute?</a:t>
            </a:r>
            <a:endParaRPr lang="de-DE" sz="14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2" b="1122"/>
          <a:stretch/>
        </p:blipFill>
        <p:spPr>
          <a:xfrm>
            <a:off x="4538739" y="1928178"/>
            <a:ext cx="4605261" cy="4480560"/>
          </a:xfrm>
          <a:prstGeom prst="rect">
            <a:avLst/>
          </a:prstGeom>
        </p:spPr>
      </p:pic>
      <p:sp>
        <p:nvSpPr>
          <p:cNvPr id="25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276223" y="6408738"/>
            <a:ext cx="8568674" cy="247650"/>
          </a:xfrm>
        </p:spPr>
        <p:txBody>
          <a:bodyPr/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WWW.CYBERGATES.ORG</a:t>
            </a:r>
            <a:endParaRPr lang="de-DE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314325" y="1913037"/>
            <a:ext cx="4719256" cy="191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en-US" sz="2000" dirty="0">
                <a:latin typeface="Courier New" pitchFamily="49" charset="0"/>
                <a:cs typeface="Courier New" pitchFamily="49" charset="0"/>
              </a:rPr>
              <a:t>Think before you post online what you are thinking and feeling about the election race.</a:t>
            </a:r>
            <a:endParaRPr lang="de-DE" sz="20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314325" y="3804325"/>
            <a:ext cx="4452784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/>
          <a:lstStyle/>
          <a:p>
            <a:pPr defTabSz="801688"/>
            <a:r>
              <a:rPr lang="en-US" sz="16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Facebook</a:t>
            </a:r>
          </a:p>
          <a:p>
            <a:pPr defTabSz="801688"/>
            <a:r>
              <a:rPr lang="en-US" sz="16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293,000 statuses</a:t>
            </a:r>
            <a:r>
              <a:rPr lang="en-US" sz="160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are updated</a:t>
            </a:r>
          </a:p>
          <a:p>
            <a:pPr defTabSz="801688"/>
            <a:r>
              <a:rPr lang="en-US" sz="16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31,25 million messages</a:t>
            </a:r>
            <a:r>
              <a:rPr lang="en-US" sz="160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are sent</a:t>
            </a:r>
          </a:p>
          <a:p>
            <a:pPr defTabSz="801688"/>
            <a:r>
              <a:rPr lang="en-US" sz="16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Twitter</a:t>
            </a:r>
          </a:p>
          <a:p>
            <a:pPr defTabSz="801688"/>
            <a:r>
              <a:rPr lang="de-DE" sz="16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440,640 new tweets </a:t>
            </a:r>
            <a:r>
              <a:rPr lang="de-DE" sz="160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go online, etc. </a:t>
            </a:r>
            <a:endParaRPr lang="en-US" sz="1600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  <a:p>
            <a:pPr algn="ctr" defTabSz="801688"/>
            <a:endParaRPr lang="de-DE" sz="16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  <a:p>
            <a:pPr algn="ctr" defTabSz="801688"/>
            <a:endParaRPr lang="de-DE" sz="16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325" y="5577741"/>
            <a:ext cx="5137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Sources: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http://www.internetlivestats.com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https://zephoria.com/top-15-valuable-facebook-statistics/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3690104"/>
      </p:ext>
    </p:extLst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0" dirty="0">
                <a:latin typeface="Courier New" pitchFamily="49" charset="0"/>
                <a:cs typeface="Courier New" pitchFamily="49" charset="0"/>
              </a:rPr>
              <a:t>Text Mining and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Sentiment Analysis</a:t>
            </a:r>
            <a:endParaRPr lang="de-DE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276223" y="6408738"/>
            <a:ext cx="8568674" cy="247650"/>
          </a:xfrm>
        </p:spPr>
        <p:txBody>
          <a:bodyPr/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WWW.CYBERGATES.ORG</a:t>
            </a:r>
            <a:endParaRPr lang="de-DE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6222" y="6197644"/>
            <a:ext cx="6599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Source: http://www.enchantedlearning.com/wordlist/negativewords.shtml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6223" y="1427107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Negative Words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6222" y="1796439"/>
            <a:ext cx="388620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abysmal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adverse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alarming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angry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annoy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anxious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apathy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appalling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atrocious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awful</a:t>
            </a:r>
          </a:p>
          <a:p>
            <a:r>
              <a:rPr lang="en-US" sz="14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bad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banal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barbed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belligerent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bemoan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beneath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boring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broken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33005" y="1427107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Positive Words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33004" y="1796439"/>
            <a:ext cx="388620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absolutely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adorable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accepted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acclaimed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accomplish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accomplishment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achievement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action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active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admire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adventure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affirmative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affluent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agree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agreeable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amazing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angelic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appealing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approve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0362587"/>
      </p:ext>
    </p:extLst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0" dirty="0">
                <a:latin typeface="Courier New" pitchFamily="49" charset="0"/>
                <a:cs typeface="Courier New" pitchFamily="49" charset="0"/>
              </a:rPr>
              <a:t>Text Mining and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Sentiment Analysis</a:t>
            </a:r>
            <a:endParaRPr lang="de-DE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276223" y="6408738"/>
            <a:ext cx="8568674" cy="247650"/>
          </a:xfrm>
        </p:spPr>
        <p:txBody>
          <a:bodyPr/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WWW.CYBERGATES.ORG</a:t>
            </a:r>
            <a:endParaRPr lang="de-DE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596561" y="2324985"/>
            <a:ext cx="1839422" cy="368222"/>
            <a:chOff x="1944419" y="3106035"/>
            <a:chExt cx="1839422" cy="368222"/>
          </a:xfrm>
        </p:grpSpPr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1944419" y="3106035"/>
              <a:ext cx="1839422" cy="36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801688"/>
              <a:r>
                <a:rPr lang="en-US" sz="2000" dirty="0">
                  <a:solidFill>
                    <a:srgbClr val="00B050"/>
                  </a:solidFill>
                  <a:latin typeface="Courier New" pitchFamily="49" charset="0"/>
                  <a:cs typeface="Courier New" pitchFamily="49" charset="0"/>
                </a:rPr>
                <a:t>positive</a:t>
              </a:r>
              <a:endParaRPr lang="de-DE" sz="2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1944419" y="3200490"/>
              <a:ext cx="179313" cy="179313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chemeClr val="bg1"/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54460" y="4704566"/>
            <a:ext cx="1839422" cy="368222"/>
            <a:chOff x="-5189140" y="8639853"/>
            <a:chExt cx="1839422" cy="368222"/>
          </a:xfrm>
        </p:grpSpPr>
        <p:sp>
          <p:nvSpPr>
            <p:cNvPr id="20" name="Oval 19"/>
            <p:cNvSpPr/>
            <p:nvPr/>
          </p:nvSpPr>
          <p:spPr bwMode="auto">
            <a:xfrm>
              <a:off x="-3539266" y="8737439"/>
              <a:ext cx="179313" cy="179313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>
              <a:off x="-5189140" y="8639853"/>
              <a:ext cx="1839422" cy="36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801688"/>
              <a:r>
                <a:rPr lang="en-US" sz="2000" dirty="0">
                  <a:solidFill>
                    <a:schemeClr val="bg2"/>
                  </a:solidFill>
                  <a:latin typeface="Courier New" pitchFamily="49" charset="0"/>
                  <a:cs typeface="Courier New" pitchFamily="49" charset="0"/>
                </a:rPr>
                <a:t>negative</a:t>
              </a:r>
              <a:endParaRPr lang="de-DE" sz="2000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3155"/>
            <a:ext cx="6028571" cy="256190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85" y="3133725"/>
            <a:ext cx="5765369" cy="3236698"/>
          </a:xfrm>
          <a:prstGeom prst="rect">
            <a:avLst/>
          </a:prstGeom>
          <a:effectLst/>
        </p:spPr>
      </p:pic>
      <p:sp>
        <p:nvSpPr>
          <p:cNvPr id="23" name="TextBox 22"/>
          <p:cNvSpPr txBox="1"/>
          <p:nvPr/>
        </p:nvSpPr>
        <p:spPr>
          <a:xfrm>
            <a:off x="190498" y="6197644"/>
            <a:ext cx="7064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The objective is to classify to tweets as </a:t>
            </a:r>
            <a:r>
              <a:rPr lang="en-US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Positive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2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Neutral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 or </a:t>
            </a:r>
            <a:r>
              <a:rPr lang="en-US" sz="12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Negative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1300138"/>
      </p:ext>
    </p:extLst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61"/>
          <a:stretch/>
        </p:blipFill>
        <p:spPr>
          <a:xfrm>
            <a:off x="38100" y="1632905"/>
            <a:ext cx="5577840" cy="4775833"/>
          </a:xfrm>
          <a:prstGeom prst="rect">
            <a:avLst/>
          </a:prstGeom>
        </p:spPr>
      </p:pic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0" dirty="0">
                <a:latin typeface="Courier New" pitchFamily="49" charset="0"/>
                <a:cs typeface="Courier New" pitchFamily="49" charset="0"/>
              </a:rPr>
              <a:t>Text Mining and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Sentiment Analysis</a:t>
            </a:r>
            <a:endParaRPr lang="de-DE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276223" y="6408738"/>
            <a:ext cx="8568674" cy="247650"/>
          </a:xfrm>
        </p:spPr>
        <p:txBody>
          <a:bodyPr/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WWW.CYBERGATES.ORG</a:t>
            </a:r>
            <a:endParaRPr lang="de-DE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911215" y="1686204"/>
            <a:ext cx="1839422" cy="368222"/>
            <a:chOff x="-108585" y="7638054"/>
            <a:chExt cx="1839422" cy="368222"/>
          </a:xfrm>
        </p:grpSpPr>
        <p:sp>
          <p:nvSpPr>
            <p:cNvPr id="20" name="Oval 19"/>
            <p:cNvSpPr/>
            <p:nvPr/>
          </p:nvSpPr>
          <p:spPr bwMode="auto">
            <a:xfrm>
              <a:off x="-108585" y="7732508"/>
              <a:ext cx="179313" cy="179313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>
              <a:off x="-108585" y="7638054"/>
              <a:ext cx="1839422" cy="36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801688"/>
              <a:r>
                <a:rPr lang="en-US" sz="2000" dirty="0">
                  <a:solidFill>
                    <a:schemeClr val="bg2"/>
                  </a:solidFill>
                  <a:latin typeface="Courier New" pitchFamily="49" charset="0"/>
                  <a:cs typeface="Courier New" pitchFamily="49" charset="0"/>
                </a:rPr>
                <a:t>negative</a:t>
              </a:r>
              <a:endParaRPr lang="de-DE" sz="2000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14" name="Rectangle 10"/>
          <p:cNvSpPr txBox="1">
            <a:spLocks noChangeArrowheads="1"/>
          </p:cNvSpPr>
          <p:nvPr/>
        </p:nvSpPr>
        <p:spPr>
          <a:xfrm>
            <a:off x="5615940" y="2836470"/>
            <a:ext cx="3228957" cy="2736924"/>
          </a:xfrm>
          <a:prstGeom prst="rect">
            <a:avLst/>
          </a:prstGeom>
        </p:spPr>
        <p:txBody>
          <a:bodyPr/>
          <a:lstStyle>
            <a:lvl1pPr marL="190500" indent="-1905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2pPr>
            <a:lvl3pPr marL="561975" indent="-179388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3pPr>
            <a:lvl4pPr marL="768350" indent="-204788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4pPr>
            <a:lvl5pPr marL="1050925" indent="-168275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5pPr>
            <a:lvl6pPr marL="1508125" indent="-168275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6pPr>
            <a:lvl7pPr marL="1965325" indent="-168275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7pPr>
            <a:lvl8pPr marL="2422525" indent="-168275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8pPr>
            <a:lvl9pPr marL="2879725" indent="-168275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192087" lvl="1" indent="0" eaLnBrk="1" fontAlgn="auto" hangingPunct="1">
              <a:spcAft>
                <a:spcPts val="0"/>
              </a:spcAft>
              <a:buNone/>
              <a:defRPr/>
            </a:pPr>
            <a:r>
              <a:rPr lang="en-US" sz="1400" u="sng" kern="0" dirty="0">
                <a:latin typeface="Courier New" pitchFamily="49" charset="0"/>
                <a:cs typeface="Courier New" pitchFamily="49" charset="0"/>
              </a:rPr>
              <a:t>Summary</a:t>
            </a:r>
          </a:p>
          <a:p>
            <a:pPr marL="192087" lvl="1" indent="0" eaLnBrk="1" fontAlgn="auto" hangingPunct="1">
              <a:spcAft>
                <a:spcPts val="0"/>
              </a:spcAft>
              <a:buNone/>
              <a:defRPr/>
            </a:pPr>
            <a:r>
              <a:rPr lang="de-DE" sz="1400" b="1" kern="0" dirty="0">
                <a:latin typeface="Courier New" pitchFamily="49" charset="0"/>
                <a:cs typeface="Courier New" pitchFamily="49" charset="0"/>
              </a:rPr>
              <a:t>Hillary Clinton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de-DE" sz="1400" kern="0" dirty="0">
                <a:latin typeface="Courier New" pitchFamily="49" charset="0"/>
                <a:cs typeface="Courier New" pitchFamily="49" charset="0"/>
              </a:rPr>
              <a:t>Positive: 1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de-DE" sz="1400" kern="0" dirty="0">
                <a:latin typeface="Courier New" pitchFamily="49" charset="0"/>
                <a:cs typeface="Courier New" pitchFamily="49" charset="0"/>
              </a:rPr>
              <a:t>Negative: 1</a:t>
            </a:r>
          </a:p>
          <a:p>
            <a:pPr marL="192087" lvl="1" indent="0" eaLnBrk="1" fontAlgn="auto" hangingPunct="1">
              <a:spcAft>
                <a:spcPts val="0"/>
              </a:spcAft>
              <a:buNone/>
              <a:defRPr/>
            </a:pPr>
            <a:r>
              <a:rPr lang="de-DE" sz="1400" b="1" kern="0" dirty="0">
                <a:latin typeface="Courier New" pitchFamily="49" charset="0"/>
                <a:cs typeface="Courier New" pitchFamily="49" charset="0"/>
              </a:rPr>
              <a:t>Donald Trump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de-DE" sz="1400" kern="0" dirty="0">
                <a:latin typeface="Courier New" pitchFamily="49" charset="0"/>
                <a:cs typeface="Courier New" pitchFamily="49" charset="0"/>
              </a:rPr>
              <a:t>Positive: 0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de-DE" sz="1400" kern="0" dirty="0">
                <a:latin typeface="Courier New" pitchFamily="49" charset="0"/>
                <a:cs typeface="Courier New" pitchFamily="49" charset="0"/>
              </a:rPr>
              <a:t>Negative: 1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de-DE" sz="1400" kern="0" dirty="0">
              <a:latin typeface="Courier New" pitchFamily="49" charset="0"/>
              <a:cs typeface="Courier New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2106044"/>
      </p:ext>
    </p:extLst>
  </p:cSld>
  <p:clrMapOvr>
    <a:masterClrMapping/>
  </p:clrMapOvr>
  <p:transition spd="med"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DISPLAYTYPE" val="0"/>
  <p:tag name="THINKCELLUNDODONOTDELETE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82740"/>
      </a:dk2>
      <a:lt2>
        <a:srgbClr val="BE0009"/>
      </a:lt2>
      <a:accent1>
        <a:srgbClr val="1C4C74"/>
      </a:accent1>
      <a:accent2>
        <a:srgbClr val="2C6D92"/>
      </a:accent2>
      <a:accent3>
        <a:srgbClr val="FFFFFF"/>
      </a:accent3>
      <a:accent4>
        <a:srgbClr val="000000"/>
      </a:accent4>
      <a:accent5>
        <a:srgbClr val="ABB2BC"/>
      </a:accent5>
      <a:accent6>
        <a:srgbClr val="276284"/>
      </a:accent6>
      <a:hlink>
        <a:srgbClr val="4797B9"/>
      </a:hlink>
      <a:folHlink>
        <a:srgbClr val="65C3E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82740"/>
        </a:dk2>
        <a:lt2>
          <a:srgbClr val="BE0009"/>
        </a:lt2>
        <a:accent1>
          <a:srgbClr val="1C4C74"/>
        </a:accent1>
        <a:accent2>
          <a:srgbClr val="2C6D92"/>
        </a:accent2>
        <a:accent3>
          <a:srgbClr val="FFFFFF"/>
        </a:accent3>
        <a:accent4>
          <a:srgbClr val="000000"/>
        </a:accent4>
        <a:accent5>
          <a:srgbClr val="ABB2BC"/>
        </a:accent5>
        <a:accent6>
          <a:srgbClr val="276284"/>
        </a:accent6>
        <a:hlink>
          <a:srgbClr val="4797B9"/>
        </a:hlink>
        <a:folHlink>
          <a:srgbClr val="65C3E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2874</TotalTime>
  <Words>384</Words>
  <Application>Microsoft Office PowerPoint</Application>
  <PresentationFormat>On-screen Show (4:3)</PresentationFormat>
  <Paragraphs>132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Courier New</vt:lpstr>
      <vt:lpstr>Wingdings</vt:lpstr>
      <vt:lpstr>Standarddesign</vt:lpstr>
      <vt:lpstr>Can you predict who will win the US election?</vt:lpstr>
      <vt:lpstr>Who Dares Wins</vt:lpstr>
      <vt:lpstr>Who will win the 2016 U.S. presidential election?</vt:lpstr>
      <vt:lpstr>How good are you at predicting election winners?</vt:lpstr>
      <vt:lpstr>Data analysis</vt:lpstr>
      <vt:lpstr>What happens in an internet minute?</vt:lpstr>
      <vt:lpstr>Text Mining and Sentiment Analysis</vt:lpstr>
      <vt:lpstr>Text Mining and Sentiment Analysis</vt:lpstr>
      <vt:lpstr>Text Mining and Sentiment Analysis</vt:lpstr>
      <vt:lpstr>Other JUCY information about the audience</vt:lpstr>
      <vt:lpstr>Positive and negative reactions from others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PresentationPoint</dc:creator>
  <cp:lastModifiedBy>S.A.M</cp:lastModifiedBy>
  <cp:revision>622</cp:revision>
  <cp:lastPrinted>2005-03-15T07:48:11Z</cp:lastPrinted>
  <dcterms:created xsi:type="dcterms:W3CDTF">2004-11-16T16:03:16Z</dcterms:created>
  <dcterms:modified xsi:type="dcterms:W3CDTF">2016-09-17T05:44:32Z</dcterms:modified>
</cp:coreProperties>
</file>